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1"/>
  </p:normalViewPr>
  <p:slideViewPr>
    <p:cSldViewPr snapToGrid="0" snapToObjects="1">
      <p:cViewPr varScale="1">
        <p:scale>
          <a:sx n="113" d="100"/>
          <a:sy n="113" d="100"/>
        </p:scale>
        <p:origin x="208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58200" y="822960"/>
            <a:ext cx="1828800" cy="1828800"/>
          </a:xfrm>
          <a:prstGeom prst="ellipse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738360" y="2286000"/>
            <a:ext cx="1325880" cy="1325880"/>
          </a:xfrm>
          <a:prstGeom prst="ellipse">
            <a:avLst/>
          </a:prstGeom>
          <a:solidFill>
            <a:srgbClr val="CA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183879" y="3017520"/>
            <a:ext cx="960120" cy="960120"/>
          </a:xfrm>
          <a:prstGeom prst="ellipse">
            <a:avLst/>
          </a:prstGeom>
          <a:solidFill>
            <a:srgbClr val="EBD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731520"/>
            <a:ext cx="6217920" cy="27432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100" b="1" i="0">
                <a:solidFill>
                  <a:srgbClr val="637379"/>
                </a:solidFill>
                <a:latin typeface="Aptos"/>
              </a:defRPr>
            </a:pPr>
            <a:r>
              <a:t>TOTAL KIDNEY  |  PATIENT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6858000" cy="132588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3200" b="1" i="0">
                <a:solidFill>
                  <a:srgbClr val="27404F"/>
                </a:solidFill>
                <a:latin typeface="Aptos"/>
              </a:defRPr>
            </a:pPr>
            <a:r>
              <a:t>Understanding</a:t>
            </a:r>
            <a:br/>
            <a:r>
              <a:t>Chronic Kidney Disease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5166360"/>
            <a:ext cx="6583680" cy="50292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500" b="1" i="0">
                <a:solidFill>
                  <a:srgbClr val="27404F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THE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Your kidneys do important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520440" cy="1828800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Filter your blood</a:t>
            </a:r>
          </a:p>
          <a:p>
            <a:pPr>
              <a:spcAft>
                <a:spcPts val="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Remove waste and extra fluid to make urine.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600200"/>
            <a:ext cx="3520440" cy="1828800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Balance your body</a:t>
            </a:r>
          </a:p>
          <a:p>
            <a:pPr>
              <a:spcAft>
                <a:spcPts val="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Help manage salts, minerals, and acid levels.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01000" y="160020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Support other systems</a:t>
            </a:r>
          </a:p>
          <a:p>
            <a:pPr>
              <a:spcAft>
                <a:spcPts val="0"/>
              </a:spcAft>
              <a:defRPr sz="1500">
                <a:solidFill>
                  <a:srgbClr val="344249"/>
                </a:solidFill>
                <a:latin typeface="Aptos"/>
              </a:defRPr>
            </a:pPr>
            <a:r>
              <a:t>Help regulate blood pressure and support red blood cell and bone health.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977639"/>
            <a:ext cx="10332720" cy="73152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900" b="1" i="0">
                <a:solidFill>
                  <a:srgbClr val="27404F"/>
                </a:solidFill>
                <a:latin typeface="Aptos"/>
              </a:defRPr>
            </a:pPr>
            <a:r>
              <a:t>When kidney function changes, fluid and waste can build up. Blood pressure, blood counts, and bone health may also be affected.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074920"/>
            <a:ext cx="10241280" cy="54864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600" b="0" i="0">
                <a:solidFill>
                  <a:srgbClr val="637379"/>
                </a:solidFill>
                <a:latin typeface="Aptos"/>
              </a:defRPr>
            </a:pPr>
            <a:r>
              <a:t>Understanding your results helps you and your care team make a plan.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THE BIG PICTURE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What is chronic kidney disease?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10332720" cy="64008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200" b="1" i="0">
                <a:solidFill>
                  <a:srgbClr val="27404F"/>
                </a:solidFill>
                <a:latin typeface="Aptos"/>
              </a:defRPr>
            </a:pPr>
            <a:r>
              <a:t>CKD means a lasting change in kidney function or signs of kidney damage.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560320"/>
            <a:ext cx="5074920" cy="1920240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How is CKD identified?</a:t>
            </a:r>
          </a:p>
          <a:p>
            <a:pPr>
              <a:spcAft>
                <a:spcPts val="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A reduced eGFR or signs of kidney damage—such as albumin in the urine—lasting at least 3 months.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2560320"/>
            <a:ext cx="5074920" cy="1920240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Will I notice symptoms?</a:t>
            </a:r>
          </a:p>
          <a:p>
            <a:pPr>
              <a:spcAft>
                <a:spcPts val="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Often, early CKD causes no symptoms. Blood and urine tests can find changes before you feel different.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983480"/>
            <a:ext cx="10241280" cy="54864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400" b="0" i="1">
                <a:solidFill>
                  <a:srgbClr val="637379"/>
                </a:solidFill>
                <a:latin typeface="Aptos"/>
              </a:defRPr>
            </a:pPr>
            <a:r>
              <a:t>One abnormal result does not always mean CKD. Your clinician may repeat tests and review your health history.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YOUR KIDNEY FILTRATION NUMBER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What is eGFR?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424160" cy="50292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100" b="1" i="0">
                <a:solidFill>
                  <a:srgbClr val="27404F"/>
                </a:solidFill>
                <a:latin typeface="Aptos"/>
              </a:defRPr>
            </a:pPr>
            <a:r>
              <a:t>eGFR means estimated glomerular filtration rate.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057400"/>
            <a:ext cx="10424160" cy="59436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600" b="0" i="0">
                <a:solidFill>
                  <a:srgbClr val="344249"/>
                </a:solidFill>
                <a:latin typeface="Aptos"/>
              </a:defRPr>
            </a:pPr>
            <a:r>
              <a:t>It estimates how well your kidneys filter blood. It is usually calculated from a blood test called creatinine.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2011680" cy="566928"/>
          </a:xfrm>
          <a:prstGeom prst="round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3346704"/>
            <a:ext cx="2011680" cy="292608"/>
          </a:xfrm>
          <a:prstGeom prst="rect">
            <a:avLst/>
          </a:prstGeom>
          <a:noFill/>
        </p:spPr>
        <p:txBody>
          <a:bodyPr wrap="square" lIns="54864" tIns="54864" rIns="54864" bIns="54864" anchor="ctr"/>
          <a:lstStyle/>
          <a:p>
            <a:pPr algn="ctr">
              <a:spcAft>
                <a:spcPts val="0"/>
              </a:spcAft>
              <a:defRPr sz="1700" b="1" i="0">
                <a:solidFill>
                  <a:srgbClr val="27404F"/>
                </a:solidFill>
                <a:latin typeface="Aptos"/>
              </a:defRPr>
            </a:pPr>
            <a:r>
              <a:t>90+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977639"/>
            <a:ext cx="2011680" cy="47548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100" b="0" i="0">
                <a:solidFill>
                  <a:srgbClr val="344249"/>
                </a:solidFill>
                <a:latin typeface="Aptos"/>
              </a:defRPr>
            </a:pPr>
            <a:r>
              <a:t>Normal/high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90672" y="3246120"/>
            <a:ext cx="2011680" cy="566928"/>
          </a:xfrm>
          <a:prstGeom prst="roundRect">
            <a:avLst/>
          </a:prstGeom>
          <a:solidFill>
            <a:srgbClr val="CA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090672" y="3346704"/>
            <a:ext cx="2011680" cy="292608"/>
          </a:xfrm>
          <a:prstGeom prst="rect">
            <a:avLst/>
          </a:prstGeom>
          <a:noFill/>
        </p:spPr>
        <p:txBody>
          <a:bodyPr wrap="square" lIns="54864" tIns="54864" rIns="54864" bIns="54864" anchor="ctr"/>
          <a:lstStyle/>
          <a:p>
            <a:pPr algn="ctr">
              <a:spcAft>
                <a:spcPts val="0"/>
              </a:spcAft>
              <a:defRPr sz="1700" b="1" i="0">
                <a:solidFill>
                  <a:srgbClr val="27404F"/>
                </a:solidFill>
                <a:latin typeface="Aptos"/>
              </a:defRPr>
            </a:pPr>
            <a:r>
              <a:t>60–89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90672" y="3977639"/>
            <a:ext cx="2011680" cy="47548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100" b="0" i="0">
                <a:solidFill>
                  <a:srgbClr val="344249"/>
                </a:solidFill>
                <a:latin typeface="Aptos"/>
              </a:defRPr>
            </a:pPr>
            <a:r>
              <a:t>Mildly lower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58384" y="3246120"/>
            <a:ext cx="2011680" cy="566928"/>
          </a:xfrm>
          <a:prstGeom prst="roundRect">
            <a:avLst/>
          </a:prstGeom>
          <a:solidFill>
            <a:srgbClr val="EBD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58384" y="3346704"/>
            <a:ext cx="2011680" cy="292608"/>
          </a:xfrm>
          <a:prstGeom prst="rect">
            <a:avLst/>
          </a:prstGeom>
          <a:noFill/>
        </p:spPr>
        <p:txBody>
          <a:bodyPr wrap="square" lIns="54864" tIns="54864" rIns="54864" bIns="54864" anchor="ctr"/>
          <a:lstStyle/>
          <a:p>
            <a:pPr algn="ctr">
              <a:spcAft>
                <a:spcPts val="0"/>
              </a:spcAft>
              <a:defRPr sz="1700" b="1" i="0">
                <a:solidFill>
                  <a:srgbClr val="27404F"/>
                </a:solidFill>
                <a:latin typeface="Aptos"/>
              </a:defRPr>
            </a:pPr>
            <a:r>
              <a:t>30–59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8384" y="3977639"/>
            <a:ext cx="2011680" cy="47548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100" b="0" i="0">
                <a:solidFill>
                  <a:srgbClr val="344249"/>
                </a:solidFill>
                <a:latin typeface="Aptos"/>
              </a:defRPr>
            </a:pPr>
            <a:r>
              <a:t>Moderately lower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6096" y="3246120"/>
            <a:ext cx="2011680" cy="566928"/>
          </a:xfrm>
          <a:prstGeom prst="roundRect">
            <a:avLst/>
          </a:prstGeom>
          <a:solidFill>
            <a:srgbClr val="DE9D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626096" y="3346704"/>
            <a:ext cx="2011680" cy="292608"/>
          </a:xfrm>
          <a:prstGeom prst="rect">
            <a:avLst/>
          </a:prstGeom>
          <a:noFill/>
        </p:spPr>
        <p:txBody>
          <a:bodyPr wrap="square" lIns="54864" tIns="54864" rIns="54864" bIns="54864" anchor="ctr"/>
          <a:lstStyle/>
          <a:p>
            <a:pPr algn="ctr">
              <a:spcAft>
                <a:spcPts val="0"/>
              </a:spcAft>
              <a:defRPr sz="1700" b="1" i="0">
                <a:solidFill>
                  <a:srgbClr val="27404F"/>
                </a:solidFill>
                <a:latin typeface="Aptos"/>
              </a:defRPr>
            </a:pPr>
            <a:r>
              <a:t>15–29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6096" y="3977639"/>
            <a:ext cx="2011680" cy="47548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100" b="0" i="0">
                <a:solidFill>
                  <a:srgbClr val="344249"/>
                </a:solidFill>
                <a:latin typeface="Aptos"/>
              </a:defRPr>
            </a:pPr>
            <a:r>
              <a:t>Severely lower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93808" y="3246120"/>
            <a:ext cx="2011680" cy="566928"/>
          </a:xfrm>
          <a:prstGeom prst="roundRect">
            <a:avLst/>
          </a:prstGeom>
          <a:solidFill>
            <a:srgbClr val="274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893808" y="3346704"/>
            <a:ext cx="2011680" cy="292608"/>
          </a:xfrm>
          <a:prstGeom prst="rect">
            <a:avLst/>
          </a:prstGeom>
          <a:noFill/>
        </p:spPr>
        <p:txBody>
          <a:bodyPr wrap="square" lIns="54864" tIns="54864" rIns="54864" bIns="54864" anchor="ctr"/>
          <a:lstStyle/>
          <a:p>
            <a:pPr algn="ctr">
              <a:spcAft>
                <a:spcPts val="0"/>
              </a:spcAft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t>Below 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93808" y="3977639"/>
            <a:ext cx="2011680" cy="47548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100" b="0" i="0">
                <a:solidFill>
                  <a:srgbClr val="344249"/>
                </a:solidFill>
                <a:latin typeface="Aptos"/>
              </a:defRPr>
            </a:pPr>
            <a:r>
              <a:t>Kidney failure range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4983480"/>
            <a:ext cx="10424160" cy="64008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600" b="1" i="0">
                <a:solidFill>
                  <a:srgbClr val="27404F"/>
                </a:solidFill>
                <a:latin typeface="Aptos"/>
              </a:defRPr>
            </a:pPr>
            <a:r>
              <a:t>A single eGFR is only part of the story. Trends over time and urine results help explain your kidney health.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5715000"/>
            <a:ext cx="10424160" cy="32004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100" b="0" i="0">
                <a:solidFill>
                  <a:srgbClr val="637379"/>
                </a:solidFill>
                <a:latin typeface="Aptos"/>
              </a:defRPr>
            </a:pPr>
            <a:r>
              <a:t>For CKD, an eGFR below 60 generally needs to persist for at least 3 months; eGFR 60–89 alone does not establish CKD.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WHAT THE EGFR RANGES MEAN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CKD stages 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1554480"/>
          <a:ext cx="1083564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7017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Stage</a:t>
                      </a:r>
                    </a:p>
                  </a:txBody>
                  <a:tcPr marL="109728" marT="64008">
                    <a:solidFill>
                      <a:srgbClr val="274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eGFR</a:t>
                      </a:r>
                    </a:p>
                  </a:txBody>
                  <a:tcPr marL="109728" marT="64008">
                    <a:solidFill>
                      <a:srgbClr val="27404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What it generally means</a:t>
                      </a:r>
                    </a:p>
                  </a:txBody>
                  <a:tcPr marL="109728" marT="64008">
                    <a:solidFill>
                      <a:srgbClr val="274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404F"/>
                          </a:solidFill>
                          <a:latin typeface="Aptos"/>
                        </a:defRPr>
                      </a:pPr>
                      <a:r>
                        <a:t>G1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90 or higher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Normal/high filtration; another sign of kidney damage is needed to diagnose CKD.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404F"/>
                          </a:solidFill>
                          <a:latin typeface="Aptos"/>
                        </a:defRPr>
                      </a:pPr>
                      <a:r>
                        <a:t>G2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60–89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Mildly decreased; another sign of kidney damage is needed to diagnose CKD.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404F"/>
                          </a:solidFill>
                          <a:latin typeface="Aptos"/>
                        </a:defRPr>
                      </a:pPr>
                      <a:r>
                        <a:t>G3a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45–59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Mild to moderately decreased filtration.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404F"/>
                          </a:solidFill>
                          <a:latin typeface="Aptos"/>
                        </a:defRPr>
                      </a:pPr>
                      <a:r>
                        <a:t>G3b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30–44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Moderately to severely decreased filtration.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404F"/>
                          </a:solidFill>
                          <a:latin typeface="Aptos"/>
                        </a:defRPr>
                      </a:pPr>
                      <a:r>
                        <a:t>G4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15–29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Severely decreased filtration.</a:t>
                      </a:r>
                    </a:p>
                  </a:txBody>
                  <a:tcPr marL="109728" marR="73152" marT="73152" marB="36576">
                    <a:solidFill>
                      <a:srgbClr val="EF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701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404F"/>
                          </a:solidFill>
                          <a:latin typeface="Aptos"/>
                        </a:defRPr>
                      </a:pPr>
                      <a:r>
                        <a:t>G5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Below 15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344249"/>
                          </a:solidFill>
                          <a:latin typeface="Aptos"/>
                        </a:defRPr>
                      </a:pPr>
                      <a:r>
                        <a:t>Kidney failure range.</a:t>
                      </a:r>
                    </a:p>
                  </a:txBody>
                  <a:tcPr marL="109728" marR="73152" marT="73152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7240" y="6016752"/>
            <a:ext cx="10515600" cy="25603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000" b="0" i="0">
                <a:solidFill>
                  <a:srgbClr val="637379"/>
                </a:solidFill>
                <a:latin typeface="Aptos"/>
              </a:defRPr>
            </a:pPr>
            <a:r>
              <a:t>Your stage is one part of the picture. Urine albumin and changes over time also matter.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ALBUMINURIA EXPLAINED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What does protein in the urine mean?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424160" cy="77724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900" b="1" i="0">
                <a:solidFill>
                  <a:srgbClr val="27404F"/>
                </a:solidFill>
                <a:latin typeface="Aptos"/>
              </a:defRPr>
            </a:pPr>
            <a:r>
              <a:t>Albumin is a protein that usually stays in your blood. If it leaks into urine, it can be a sign of kidney damage.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560320"/>
            <a:ext cx="5074920" cy="1554480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The test</a:t>
            </a:r>
          </a:p>
          <a:p>
            <a:pPr>
              <a:spcAft>
                <a:spcPts val="0"/>
              </a:spcAft>
              <a:defRPr sz="1500">
                <a:solidFill>
                  <a:srgbClr val="344249"/>
                </a:solidFill>
                <a:latin typeface="Aptos"/>
              </a:defRPr>
            </a:pPr>
            <a:r>
              <a:t>A urine albumin-to-creatinine ratio (uACR) measures albumin in your urine.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2560320"/>
            <a:ext cx="5074920" cy="1554480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Why it matters</a:t>
            </a:r>
          </a:p>
          <a:p>
            <a:pPr>
              <a:spcAft>
                <a:spcPts val="0"/>
              </a:spcAft>
              <a:defRPr sz="1500">
                <a:solidFill>
                  <a:srgbClr val="344249"/>
                </a:solidFill>
                <a:latin typeface="Aptos"/>
              </a:defRPr>
            </a:pPr>
            <a:r>
              <a:t>Higher urine albumin can mean greater risk of kidney and heart problems—even if eGFR looks okay.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572000"/>
            <a:ext cx="3200400" cy="822960"/>
          </a:xfrm>
          <a:prstGeom prst="round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4663440"/>
            <a:ext cx="320040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600" b="1" i="0">
                <a:solidFill>
                  <a:srgbClr val="27404F"/>
                </a:solidFill>
                <a:latin typeface="Aptos"/>
              </a:defRPr>
            </a:pPr>
            <a:r>
              <a:t>A1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956048"/>
            <a:ext cx="320040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200" b="0" i="0">
                <a:solidFill>
                  <a:srgbClr val="27404F"/>
                </a:solidFill>
                <a:latin typeface="Aptos"/>
              </a:defRPr>
            </a:pPr>
            <a:r>
              <a:t>Below 30 mg/g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81728" y="4572000"/>
            <a:ext cx="3200400" cy="822960"/>
          </a:xfrm>
          <a:prstGeom prst="roundRect">
            <a:avLst/>
          </a:prstGeom>
          <a:solidFill>
            <a:srgbClr val="EBD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81728" y="4663440"/>
            <a:ext cx="320040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600" b="1" i="0">
                <a:solidFill>
                  <a:srgbClr val="27404F"/>
                </a:solidFill>
                <a:latin typeface="Aptos"/>
              </a:defRPr>
            </a:pPr>
            <a:r>
              <a:t>A2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1728" y="4956048"/>
            <a:ext cx="320040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200" b="0" i="0">
                <a:solidFill>
                  <a:srgbClr val="27404F"/>
                </a:solidFill>
                <a:latin typeface="Aptos"/>
              </a:defRPr>
            </a:pPr>
            <a:r>
              <a:t>30–300 mg/g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49056" y="4572000"/>
            <a:ext cx="3200400" cy="822960"/>
          </a:xfrm>
          <a:prstGeom prst="roundRect">
            <a:avLst/>
          </a:prstGeom>
          <a:solidFill>
            <a:srgbClr val="DE9D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49056" y="4663440"/>
            <a:ext cx="320040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600" b="1" i="0">
                <a:solidFill>
                  <a:srgbClr val="27404F"/>
                </a:solidFill>
                <a:latin typeface="Aptos"/>
              </a:defRPr>
            </a:pPr>
            <a:r>
              <a:t>A3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4956048"/>
            <a:ext cx="320040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200" b="0" i="0">
                <a:solidFill>
                  <a:srgbClr val="27404F"/>
                </a:solidFill>
                <a:latin typeface="Aptos"/>
              </a:defRPr>
            </a:pPr>
            <a:r>
              <a:t>Above 300 mg/g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623560"/>
            <a:ext cx="10424160" cy="32004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100" b="0" i="1">
                <a:solidFill>
                  <a:srgbClr val="637379"/>
                </a:solidFill>
                <a:latin typeface="Aptos"/>
              </a:defRPr>
            </a:pPr>
            <a:r>
              <a:t>Urine albumin can vary, so your clinician may repeat the test to confirm the result.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EGFR + URINE ALBUMIN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Two numbers work better together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828800"/>
            <a:ext cx="4709160" cy="1600200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eGFR</a:t>
            </a:r>
          </a:p>
          <a:p>
            <a:pPr>
              <a:spcAft>
                <a:spcPts val="0"/>
              </a:spcAft>
              <a:defRPr sz="1800">
                <a:solidFill>
                  <a:srgbClr val="344249"/>
                </a:solidFill>
                <a:latin typeface="Aptos"/>
              </a:defRPr>
            </a:pPr>
            <a:r>
              <a:t>Estimates how well your kidneys filter blood.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0" y="1828800"/>
            <a:ext cx="4709160" cy="1600200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uACR</a:t>
            </a:r>
          </a:p>
          <a:p>
            <a:pPr>
              <a:spcAft>
                <a:spcPts val="0"/>
              </a:spcAft>
              <a:defRPr sz="1800">
                <a:solidFill>
                  <a:srgbClr val="344249"/>
                </a:solidFill>
                <a:latin typeface="Aptos"/>
              </a:defRPr>
            </a:pPr>
            <a:r>
              <a:t>Shows whether albumin is leaking into your urine.</a:t>
            </a:r>
          </a:p>
        </p:txBody>
      </p:sp>
      <p:sp>
        <p:nvSpPr>
          <p:cNvPr id="8" name="Oval 7"/>
          <p:cNvSpPr/>
          <p:nvPr/>
        </p:nvSpPr>
        <p:spPr>
          <a:xfrm>
            <a:off x="5532120" y="2148840"/>
            <a:ext cx="868680" cy="868680"/>
          </a:xfrm>
          <a:prstGeom prst="ellipse">
            <a:avLst/>
          </a:prstGeom>
          <a:solidFill>
            <a:srgbClr val="EBD3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532120" y="2304288"/>
            <a:ext cx="868680" cy="438912"/>
          </a:xfrm>
          <a:prstGeom prst="rect">
            <a:avLst/>
          </a:prstGeom>
          <a:noFill/>
        </p:spPr>
        <p:txBody>
          <a:bodyPr wrap="square" lIns="54864" tIns="54864" rIns="54864" bIns="54864" anchor="ctr"/>
          <a:lstStyle/>
          <a:p>
            <a:pPr algn="ctr">
              <a:spcAft>
                <a:spcPts val="0"/>
              </a:spcAft>
              <a:defRPr sz="2600" b="1" i="0">
                <a:solidFill>
                  <a:srgbClr val="27404F"/>
                </a:solidFill>
                <a:latin typeface="Aptos"/>
              </a:defRPr>
            </a:pPr>
            <a:r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160520"/>
            <a:ext cx="10241280" cy="73152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2000" b="1" i="0">
                <a:solidFill>
                  <a:srgbClr val="27404F"/>
                </a:solidFill>
                <a:latin typeface="Aptos"/>
              </a:defRPr>
            </a:pPr>
            <a:r>
              <a:t>Together, these results help your care team estimate risk and choose the right treatment and follow-up plan.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5166360"/>
            <a:ext cx="10058400" cy="41148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ctr">
              <a:spcAft>
                <a:spcPts val="0"/>
              </a:spcAft>
              <a:defRPr sz="1500" b="0" i="0">
                <a:solidFill>
                  <a:srgbClr val="637379"/>
                </a:solidFill>
                <a:latin typeface="Aptos"/>
              </a:defRPr>
            </a:pPr>
            <a:r>
              <a:t>Ask: “What are my eGFR and urine albumin results, and what do they mean for me?”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WHAT WE ARE WORKING TOWARD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What are the goals of CKD care?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520440" cy="1572768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Protect kidney function</a:t>
            </a:r>
          </a:p>
          <a:p>
            <a:pPr>
              <a:spcAft>
                <a:spcPts val="0"/>
              </a:spcAft>
              <a:defRPr sz="1400">
                <a:solidFill>
                  <a:srgbClr val="344249"/>
                </a:solidFill>
                <a:latin typeface="Aptos"/>
              </a:defRPr>
            </a:pPr>
            <a:r>
              <a:t>Slow further loss of filtering ability.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1600200"/>
            <a:ext cx="3520440" cy="1572768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Protect your heart</a:t>
            </a:r>
          </a:p>
          <a:p>
            <a:pPr>
              <a:spcAft>
                <a:spcPts val="0"/>
              </a:spcAft>
              <a:defRPr sz="1400">
                <a:solidFill>
                  <a:srgbClr val="344249"/>
                </a:solidFill>
                <a:latin typeface="Aptos"/>
              </a:defRPr>
            </a:pPr>
            <a:r>
              <a:t>Lower the risk of heart and blood vessel problems.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66760" y="1600200"/>
            <a:ext cx="352044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Manage blood pressure</a:t>
            </a:r>
          </a:p>
          <a:p>
            <a:pPr>
              <a:spcAft>
                <a:spcPts val="0"/>
              </a:spcAft>
              <a:defRPr sz="1400">
                <a:solidFill>
                  <a:srgbClr val="344249"/>
                </a:solidFill>
                <a:latin typeface="Aptos"/>
              </a:defRPr>
            </a:pPr>
            <a:r>
              <a:t>Choose a target that fits your health.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593592"/>
            <a:ext cx="3520440" cy="1572768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Lower urine albumin</a:t>
            </a:r>
          </a:p>
          <a:p>
            <a:pPr>
              <a:spcAft>
                <a:spcPts val="0"/>
              </a:spcAft>
              <a:defRPr sz="1400">
                <a:solidFill>
                  <a:srgbClr val="344249"/>
                </a:solidFill>
                <a:latin typeface="Aptos"/>
              </a:defRPr>
            </a:pPr>
            <a:r>
              <a:t>Reduce protein leakage when possible.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3593592"/>
            <a:ext cx="3520440" cy="1572768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Prevent complications</a:t>
            </a:r>
          </a:p>
          <a:p>
            <a:pPr>
              <a:spcAft>
                <a:spcPts val="0"/>
              </a:spcAft>
              <a:defRPr sz="1400">
                <a:solidFill>
                  <a:srgbClr val="344249"/>
                </a:solidFill>
                <a:latin typeface="Aptos"/>
              </a:defRPr>
            </a:pPr>
            <a:r>
              <a:t>Monitor potassium, anemia, bone health, and fluid balance.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66760" y="3593592"/>
            <a:ext cx="352044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Support daily life</a:t>
            </a:r>
          </a:p>
          <a:p>
            <a:pPr>
              <a:spcAft>
                <a:spcPts val="0"/>
              </a:spcAft>
              <a:defRPr sz="1400">
                <a:solidFill>
                  <a:srgbClr val="344249"/>
                </a:solidFill>
                <a:latin typeface="Aptos"/>
              </a:defRPr>
            </a:pPr>
            <a:r>
              <a:t>Protect energy, function, and quality of life.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5806440"/>
            <a:ext cx="10332720" cy="32004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200" b="0" i="1">
                <a:solidFill>
                  <a:srgbClr val="637379"/>
                </a:solidFill>
                <a:latin typeface="Aptos"/>
              </a:defRPr>
            </a:pPr>
            <a:r>
              <a:t>Your plan depends on your lab results, other conditions, and personal goals.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YOUR ROLE IN THE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Everyday steps that help protect your kidneys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54480"/>
            <a:ext cx="5577840" cy="4480560"/>
          </a:xfrm>
          <a:prstGeom prst="rect">
            <a:avLst/>
          </a:prstGeom>
          <a:noFill/>
        </p:spPr>
        <p:txBody>
          <a:bodyPr wrap="square" lIns="45720" tIns="27432" rIns="45720" bIns="27432"/>
          <a:lstStyle/>
          <a:p>
            <a:pPr>
              <a:spcAft>
                <a:spcPts val="100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•  Take medicines as prescribed. Ask before adding medicines or supplements.</a:t>
            </a:r>
          </a:p>
          <a:p>
            <a:pPr>
              <a:spcAft>
                <a:spcPts val="100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•  Know your blood pressure and diabetes goals, if applicable.</a:t>
            </a:r>
          </a:p>
          <a:p>
            <a:pPr>
              <a:spcAft>
                <a:spcPts val="100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•  Choose lower-sodium foods more often.</a:t>
            </a:r>
          </a:p>
          <a:p>
            <a:pPr>
              <a:spcAft>
                <a:spcPts val="100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•  Stay active in ways that work for your body.</a:t>
            </a:r>
          </a:p>
          <a:p>
            <a:pPr>
              <a:spcAft>
                <a:spcPts val="100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•  Avoid smoking; ask for support if you want to quit.</a:t>
            </a:r>
          </a:p>
          <a:p>
            <a:pPr>
              <a:spcAft>
                <a:spcPts val="1000"/>
              </a:spcAft>
              <a:defRPr sz="1600">
                <a:solidFill>
                  <a:srgbClr val="344249"/>
                </a:solidFill>
                <a:latin typeface="Aptos"/>
              </a:defRPr>
            </a:pPr>
            <a:r>
              <a:t>•  Keep follow-up and lab appointments.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12280" y="1691640"/>
            <a:ext cx="4343400" cy="1783080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Use pain medicines carefully</a:t>
            </a:r>
          </a:p>
          <a:p>
            <a:pPr>
              <a:spcAft>
                <a:spcPts val="0"/>
              </a:spcAft>
              <a:defRPr sz="1400">
                <a:solidFill>
                  <a:srgbClr val="344249"/>
                </a:solidFill>
                <a:latin typeface="Aptos"/>
              </a:defRPr>
            </a:pPr>
            <a:r>
              <a:t>Ibuprofen and naproxen may harm kidneys in some people with CKD. Ask your clinician what is safe for you.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12280" y="3794760"/>
            <a:ext cx="4343400" cy="1600200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Nutrition is personal</a:t>
            </a:r>
          </a:p>
          <a:p>
            <a:pPr>
              <a:spcAft>
                <a:spcPts val="0"/>
              </a:spcAft>
              <a:defRPr sz="1400">
                <a:solidFill>
                  <a:srgbClr val="344249"/>
                </a:solidFill>
                <a:latin typeface="Aptos"/>
              </a:defRPr>
            </a:pPr>
            <a:r>
              <a:t>Ask whether you need to adjust sodium, potassium, phosphorus, protein, or fluids. Do not restrict them on your own.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A PLAN TAILORED TO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How is CKD treated?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424160" cy="64008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800" b="1" i="0">
                <a:solidFill>
                  <a:srgbClr val="27404F"/>
                </a:solidFill>
                <a:latin typeface="Aptos"/>
              </a:defRPr>
            </a:pPr>
            <a:r>
              <a:t>Treatment depends on the cause of CKD, eGFR, urine albumin, blood pressure, and other health conditions.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423160"/>
            <a:ext cx="3429000" cy="1965960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Kidney-protective medicines</a:t>
            </a:r>
          </a:p>
          <a:p>
            <a:pPr>
              <a:spcAft>
                <a:spcPts val="0"/>
              </a:spcAft>
              <a:defRPr sz="1500">
                <a:solidFill>
                  <a:srgbClr val="344249"/>
                </a:solidFill>
                <a:latin typeface="Aptos"/>
              </a:defRPr>
            </a:pPr>
            <a:r>
              <a:t>Some people benefit from ACE inhibitors or ARBs, SGLT2 inhibitors, or other medicines.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23160"/>
            <a:ext cx="3429000" cy="1965960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Monitoring</a:t>
            </a:r>
          </a:p>
          <a:p>
            <a:pPr>
              <a:spcAft>
                <a:spcPts val="0"/>
              </a:spcAft>
              <a:defRPr sz="1500">
                <a:solidFill>
                  <a:srgbClr val="344249"/>
                </a:solidFill>
                <a:latin typeface="Aptos"/>
              </a:defRPr>
            </a:pPr>
            <a:r>
              <a:t>Blood and urine tests track kidney function and help check medication safety.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1000" y="2423160"/>
            <a:ext cx="34290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Treating related conditions</a:t>
            </a:r>
          </a:p>
          <a:p>
            <a:pPr>
              <a:spcAft>
                <a:spcPts val="0"/>
              </a:spcAft>
              <a:defRPr sz="1500">
                <a:solidFill>
                  <a:srgbClr val="344249"/>
                </a:solidFill>
                <a:latin typeface="Aptos"/>
              </a:defRPr>
            </a:pPr>
            <a:r>
              <a:t>Care may include managing diabetes, blood pressure, cholesterol, anemia, or bone health.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983480"/>
            <a:ext cx="10332720" cy="59436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400" b="0" i="1">
                <a:solidFill>
                  <a:srgbClr val="637379"/>
                </a:solidFill>
                <a:latin typeface="Aptos"/>
              </a:defRPr>
            </a:pPr>
            <a:r>
              <a:t>Do not start or stop a medicine based on this presentation. Your clinician can help decide what is right for you.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LET’S MAKE A PLAN TOGETHER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Your questions are welcome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241280" cy="4572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100" b="1" i="0">
                <a:solidFill>
                  <a:srgbClr val="27404F"/>
                </a:solidFill>
                <a:latin typeface="Aptos"/>
              </a:defRPr>
            </a:pPr>
            <a:r>
              <a:t>At your next visit, consider asking: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48840"/>
            <a:ext cx="10058400" cy="2651760"/>
          </a:xfrm>
          <a:prstGeom prst="rect">
            <a:avLst/>
          </a:prstGeom>
          <a:noFill/>
        </p:spPr>
        <p:txBody>
          <a:bodyPr wrap="square" lIns="45720" tIns="27432" rIns="45720" bIns="27432"/>
          <a:lstStyle/>
          <a:p>
            <a:pPr>
              <a:spcAft>
                <a:spcPts val="800"/>
              </a:spcAft>
              <a:defRPr sz="1700">
                <a:solidFill>
                  <a:srgbClr val="344249"/>
                </a:solidFill>
                <a:latin typeface="Aptos"/>
              </a:defRPr>
            </a:pPr>
            <a:r>
              <a:t>•  What is my CKD stage, and has it changed?</a:t>
            </a:r>
          </a:p>
          <a:p>
            <a:pPr>
              <a:spcAft>
                <a:spcPts val="800"/>
              </a:spcAft>
              <a:defRPr sz="1700">
                <a:solidFill>
                  <a:srgbClr val="344249"/>
                </a:solidFill>
                <a:latin typeface="Aptos"/>
              </a:defRPr>
            </a:pPr>
            <a:r>
              <a:t>•  What are my eGFR and urine albumin numbers?</a:t>
            </a:r>
          </a:p>
          <a:p>
            <a:pPr>
              <a:spcAft>
                <a:spcPts val="800"/>
              </a:spcAft>
              <a:defRPr sz="1700">
                <a:solidFill>
                  <a:srgbClr val="344249"/>
                </a:solidFill>
                <a:latin typeface="Aptos"/>
              </a:defRPr>
            </a:pPr>
            <a:r>
              <a:t>•  What is the most important step I can take right now?</a:t>
            </a:r>
          </a:p>
          <a:p>
            <a:pPr>
              <a:spcAft>
                <a:spcPts val="800"/>
              </a:spcAft>
              <a:defRPr sz="1700">
                <a:solidFill>
                  <a:srgbClr val="344249"/>
                </a:solidFill>
                <a:latin typeface="Aptos"/>
              </a:defRPr>
            </a:pPr>
            <a:r>
              <a:t>•  Which medicines should I take—or avoid?</a:t>
            </a:r>
          </a:p>
          <a:p>
            <a:pPr>
              <a:spcAft>
                <a:spcPts val="800"/>
              </a:spcAft>
              <a:defRPr sz="1700">
                <a:solidFill>
                  <a:srgbClr val="344249"/>
                </a:solidFill>
                <a:latin typeface="Aptos"/>
              </a:defRPr>
            </a:pPr>
            <a:r>
              <a:t>•  When should my labs be checked again?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257800"/>
            <a:ext cx="10058400" cy="54864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800" b="1" i="0">
                <a:solidFill>
                  <a:srgbClr val="27404F"/>
                </a:solidFill>
                <a:latin typeface="Aptos"/>
              </a:defRPr>
            </a:pPr>
            <a:r>
              <a:t>You are more than your lab results. We are here to help you understand them and protect your health.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989320"/>
            <a:ext cx="1005840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000" b="0" i="0">
                <a:solidFill>
                  <a:srgbClr val="637379"/>
                </a:solidFill>
                <a:latin typeface="Aptos"/>
              </a:defRPr>
            </a:pPr>
            <a:r>
              <a:t>Educational resource. Your own care plan may differ.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74320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900" b="1" i="0">
                <a:solidFill>
                  <a:srgbClr val="637379"/>
                </a:solidFill>
                <a:latin typeface="Aptos"/>
              </a:defRPr>
            </a:pPr>
            <a:r>
              <a:t>PATIENT 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5669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2700" b="1" i="0">
                <a:solidFill>
                  <a:srgbClr val="27404F"/>
                </a:solidFill>
                <a:latin typeface="Aptos"/>
              </a:defRPr>
            </a:pPr>
            <a:r>
              <a:t>Trusted places to learn more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207008"/>
            <a:ext cx="777240" cy="50292"/>
          </a:xfrm>
          <a:prstGeom prst="rect">
            <a:avLst/>
          </a:prstGeom>
          <a:solidFill>
            <a:srgbClr val="BBCF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9672"/>
            <a:ext cx="32004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r">
              <a:spcAft>
                <a:spcPts val="0"/>
              </a:spcAft>
              <a:defRPr sz="900" b="0" i="0">
                <a:solidFill>
                  <a:srgbClr val="637379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600200"/>
            <a:ext cx="10241280" cy="960120"/>
          </a:xfrm>
          <a:prstGeom prst="roundRect">
            <a:avLst/>
          </a:prstGeom>
          <a:solidFill>
            <a:srgbClr val="EFF7FA"/>
          </a:solidFill>
          <a:ln>
            <a:solidFill>
              <a:srgbClr val="EF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NIDDK — National Institute of Diabetes and Digestive and Kidney Diseases</a:t>
            </a:r>
          </a:p>
          <a:p>
            <a:pPr>
              <a:spcAft>
                <a:spcPts val="0"/>
              </a:spcAft>
              <a:defRPr sz="1300">
                <a:solidFill>
                  <a:srgbClr val="344249"/>
                </a:solidFill>
                <a:latin typeface="Aptos"/>
              </a:defRPr>
            </a:pPr>
            <a:r>
              <a:t>niddk.nih.gov/health-information/kidney-disease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2788920"/>
            <a:ext cx="10241280" cy="960120"/>
          </a:xfrm>
          <a:prstGeom prst="roundRect">
            <a:avLst/>
          </a:prstGeom>
          <a:solidFill>
            <a:srgbClr val="F2F7F0"/>
          </a:solidFill>
          <a:ln>
            <a:solidFill>
              <a:srgbClr val="F2F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National Kidney Foundation</a:t>
            </a:r>
          </a:p>
          <a:p>
            <a:pPr>
              <a:spcAft>
                <a:spcPts val="0"/>
              </a:spcAft>
              <a:defRPr sz="1300">
                <a:solidFill>
                  <a:srgbClr val="344249"/>
                </a:solidFill>
                <a:latin typeface="Aptos"/>
              </a:defRPr>
            </a:pPr>
            <a:r>
              <a:t>kidney.org/kidney-topics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3977639"/>
            <a:ext cx="102412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46304" rIns="182880" bIns="109728" rtlCol="0" anchor="t"/>
          <a:lstStyle/>
          <a:p>
            <a:pPr algn="ctr">
              <a:spcAft>
                <a:spcPts val="700"/>
              </a:spcAft>
              <a:defRPr sz="1700" b="1">
                <a:solidFill>
                  <a:srgbClr val="27404F"/>
                </a:solidFill>
                <a:latin typeface="Aptos Display"/>
              </a:defRPr>
            </a:pPr>
            <a:r>
              <a:t>KDIGO CKD guideline information</a:t>
            </a:r>
          </a:p>
          <a:p>
            <a:pPr>
              <a:spcAft>
                <a:spcPts val="0"/>
              </a:spcAft>
              <a:defRPr sz="1300">
                <a:solidFill>
                  <a:srgbClr val="344249"/>
                </a:solidFill>
                <a:latin typeface="Aptos"/>
              </a:defRPr>
            </a:pPr>
            <a:r>
              <a:t>kdigo.org/guidelines/ckd-evaluation-and-management/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349240"/>
            <a:ext cx="10241280" cy="594360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1200" b="0" i="1">
                <a:solidFill>
                  <a:srgbClr val="637379"/>
                </a:solidFill>
                <a:latin typeface="Aptos"/>
              </a:defRPr>
            </a:pPr>
            <a:r>
              <a:t>Clinical note: CKD staging uses eGFR and albuminuria together. A clinician should interpret results in context.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473952"/>
            <a:ext cx="8046720" cy="164592"/>
          </a:xfrm>
          <a:prstGeom prst="rect">
            <a:avLst/>
          </a:prstGeom>
          <a:noFill/>
        </p:spPr>
        <p:txBody>
          <a:bodyPr wrap="square" lIns="54864" tIns="54864" rIns="54864" bIns="54864" anchor="t"/>
          <a:lstStyle/>
          <a:p>
            <a:pPr algn="l">
              <a:spcAft>
                <a:spcPts val="0"/>
              </a:spcAft>
              <a:defRPr sz="800" b="0" i="0">
                <a:solidFill>
                  <a:srgbClr val="637379"/>
                </a:solidFill>
                <a:latin typeface="Aptos"/>
              </a:defRPr>
            </a:pPr>
            <a:r>
              <a:t>TOTAL KIDNEY  •  Kidney health, explained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1155</Words>
  <Application>Microsoft Macintosh PowerPoint</Application>
  <PresentationFormat>Widescreen</PresentationFormat>
  <Paragraphs>161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Holmes, Malorie</cp:lastModifiedBy>
  <cp:revision>2</cp:revision>
  <dcterms:created xsi:type="dcterms:W3CDTF">2013-01-27T09:14:16Z</dcterms:created>
  <dcterms:modified xsi:type="dcterms:W3CDTF">2026-10-20T00:40:55Z</dcterms:modified>
  <cp:category/>
</cp:coreProperties>
</file>